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.jpg" ContentType="image/jpeg"/>
  <Override PartName="/ppt/media/image8.jpg" ContentType="image/jpe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10.jpg" ContentType="image/jpeg"/>
  <Override PartName="/ppt/media/image12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11"/>
  </p:notesMasterIdLst>
  <p:handoutMasterIdLst>
    <p:handoutMasterId r:id="rId12"/>
  </p:handoutMasterIdLst>
  <p:sldIdLst>
    <p:sldId id="276" r:id="rId6"/>
    <p:sldId id="277" r:id="rId7"/>
    <p:sldId id="278" r:id="rId8"/>
    <p:sldId id="279" r:id="rId9"/>
    <p:sldId id="280" r:id="rId10"/>
  </p:sldIdLst>
  <p:sldSz cx="9144000" cy="6858000" type="screen4x3"/>
  <p:notesSz cx="7315200" cy="12344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027" userDrawn="1">
          <p15:clr>
            <a:srgbClr val="A4A3A4"/>
          </p15:clr>
        </p15:guide>
        <p15:guide id="4" orient="horz" pos="283" userDrawn="1">
          <p15:clr>
            <a:srgbClr val="A4A3A4"/>
          </p15:clr>
        </p15:guide>
        <p15:guide id="5" pos="3841" userDrawn="1">
          <p15:clr>
            <a:srgbClr val="A4A3A4"/>
          </p15:clr>
        </p15:guide>
        <p15:guide id="6" pos="377" userDrawn="1">
          <p15:clr>
            <a:srgbClr val="A4A3A4"/>
          </p15:clr>
        </p15:guide>
        <p15:guide id="7" pos="776" userDrawn="1">
          <p15:clr>
            <a:srgbClr val="A4A3A4"/>
          </p15:clr>
        </p15:guide>
        <p15:guide id="8" pos="975" userDrawn="1">
          <p15:clr>
            <a:srgbClr val="A4A3A4"/>
          </p15:clr>
        </p15:guide>
        <p15:guide id="9" pos="1373" userDrawn="1">
          <p15:clr>
            <a:srgbClr val="A4A3A4"/>
          </p15:clr>
        </p15:guide>
        <p15:guide id="10" pos="3343" userDrawn="1">
          <p15:clr>
            <a:srgbClr val="A4A3A4"/>
          </p15:clr>
        </p15:guide>
        <p15:guide id="11" pos="1565" userDrawn="1">
          <p15:clr>
            <a:srgbClr val="A4A3A4"/>
          </p15:clr>
        </p15:guide>
        <p15:guide id="12" pos="1963" userDrawn="1">
          <p15:clr>
            <a:srgbClr val="A4A3A4"/>
          </p15:clr>
        </p15:guide>
        <p15:guide id="13" pos="2156" userDrawn="1">
          <p15:clr>
            <a:srgbClr val="A4A3A4"/>
          </p15:clr>
        </p15:guide>
        <p15:guide id="14" pos="2547" userDrawn="1">
          <p15:clr>
            <a:srgbClr val="A4A3A4"/>
          </p15:clr>
        </p15:guide>
        <p15:guide id="15" pos="2752" userDrawn="1">
          <p15:clr>
            <a:srgbClr val="A4A3A4"/>
          </p15:clr>
        </p15:guide>
        <p15:guide id="16" pos="3755" userDrawn="1">
          <p15:clr>
            <a:srgbClr val="A4A3A4"/>
          </p15:clr>
        </p15:guide>
        <p15:guide id="17" pos="3933" userDrawn="1">
          <p15:clr>
            <a:srgbClr val="A4A3A4"/>
          </p15:clr>
        </p15:guide>
        <p15:guide id="18" pos="4331" userDrawn="1">
          <p15:clr>
            <a:srgbClr val="A4A3A4"/>
          </p15:clr>
        </p15:guide>
        <p15:guide id="19" pos="4523" userDrawn="1">
          <p15:clr>
            <a:srgbClr val="A4A3A4"/>
          </p15:clr>
        </p15:guide>
        <p15:guide id="20" pos="4928" userDrawn="1">
          <p15:clr>
            <a:srgbClr val="A4A3A4"/>
          </p15:clr>
        </p15:guide>
        <p15:guide id="21" pos="5148" userDrawn="1">
          <p15:clr>
            <a:srgbClr val="A4A3A4"/>
          </p15:clr>
        </p15:guide>
        <p15:guide id="22" pos="5512" userDrawn="1">
          <p15:clr>
            <a:srgbClr val="A4A3A4"/>
          </p15:clr>
        </p15:guide>
        <p15:guide id="23" pos="5711" userDrawn="1">
          <p15:clr>
            <a:srgbClr val="A4A3A4"/>
          </p15:clr>
        </p15:guide>
        <p15:guide id="24" pos="6108" userDrawn="1">
          <p15:clr>
            <a:srgbClr val="A4A3A4"/>
          </p15:clr>
        </p15:guide>
        <p15:guide id="25" pos="6300" userDrawn="1">
          <p15:clr>
            <a:srgbClr val="A4A3A4"/>
          </p15:clr>
        </p15:guide>
        <p15:guide id="26" pos="6705" userDrawn="1">
          <p15:clr>
            <a:srgbClr val="A4A3A4"/>
          </p15:clr>
        </p15:guide>
        <p15:guide id="27" pos="6891" userDrawn="1">
          <p15:clr>
            <a:srgbClr val="A4A3A4"/>
          </p15:clr>
        </p15:guide>
        <p15:guide id="28" pos="7296" userDrawn="1">
          <p15:clr>
            <a:srgbClr val="A4A3A4"/>
          </p15:clr>
        </p15:guide>
        <p15:guide id="29" pos="3151" userDrawn="1">
          <p15:clr>
            <a:srgbClr val="A4A3A4"/>
          </p15:clr>
        </p15:guide>
        <p15:guide id="30" orient="horz" pos="4017">
          <p15:clr>
            <a:srgbClr val="A4A3A4"/>
          </p15:clr>
        </p15:guide>
        <p15:guide id="31" orient="horz" pos="288">
          <p15:clr>
            <a:srgbClr val="A4A3A4"/>
          </p15:clr>
        </p15:guide>
        <p15:guide id="32" pos="2880">
          <p15:clr>
            <a:srgbClr val="A4A3A4"/>
          </p15:clr>
        </p15:guide>
        <p15:guide id="33" pos="2881">
          <p15:clr>
            <a:srgbClr val="A4A3A4"/>
          </p15:clr>
        </p15:guide>
        <p15:guide id="34" pos="218">
          <p15:clr>
            <a:srgbClr val="A4A3A4"/>
          </p15:clr>
        </p15:guide>
        <p15:guide id="35" pos="559">
          <p15:clr>
            <a:srgbClr val="A4A3A4"/>
          </p15:clr>
        </p15:guide>
        <p15:guide id="36" pos="666">
          <p15:clr>
            <a:srgbClr val="A4A3A4"/>
          </p15:clr>
        </p15:guide>
        <p15:guide id="37" pos="1007">
          <p15:clr>
            <a:srgbClr val="A4A3A4"/>
          </p15:clr>
        </p15:guide>
        <p15:guide id="38" pos="2477">
          <p15:clr>
            <a:srgbClr val="A4A3A4"/>
          </p15:clr>
        </p15:guide>
        <p15:guide id="39" pos="1121">
          <p15:clr>
            <a:srgbClr val="A4A3A4"/>
          </p15:clr>
        </p15:guide>
        <p15:guide id="40" pos="1461">
          <p15:clr>
            <a:srgbClr val="A4A3A4"/>
          </p15:clr>
        </p15:guide>
        <p15:guide id="41" pos="1566">
          <p15:clr>
            <a:srgbClr val="A4A3A4"/>
          </p15:clr>
        </p15:guide>
        <p15:guide id="42" pos="1914">
          <p15:clr>
            <a:srgbClr val="A4A3A4"/>
          </p15:clr>
        </p15:guide>
        <p15:guide id="43" pos="2026">
          <p15:clr>
            <a:srgbClr val="A4A3A4"/>
          </p15:clr>
        </p15:guide>
        <p15:guide id="44" pos="2820">
          <p15:clr>
            <a:srgbClr val="A4A3A4"/>
          </p15:clr>
        </p15:guide>
        <p15:guide id="45" pos="2931">
          <p15:clr>
            <a:srgbClr val="A4A3A4"/>
          </p15:clr>
        </p15:guide>
        <p15:guide id="46" pos="3268">
          <p15:clr>
            <a:srgbClr val="A4A3A4"/>
          </p15:clr>
        </p15:guide>
        <p15:guide id="47" pos="3377">
          <p15:clr>
            <a:srgbClr val="A4A3A4"/>
          </p15:clr>
        </p15:guide>
        <p15:guide id="48" pos="3723">
          <p15:clr>
            <a:srgbClr val="A4A3A4"/>
          </p15:clr>
        </p15:guide>
        <p15:guide id="49" pos="3830">
          <p15:clr>
            <a:srgbClr val="A4A3A4"/>
          </p15:clr>
        </p15:guide>
        <p15:guide id="50" pos="4172">
          <p15:clr>
            <a:srgbClr val="A4A3A4"/>
          </p15:clr>
        </p15:guide>
        <p15:guide id="51" pos="4283">
          <p15:clr>
            <a:srgbClr val="A4A3A4"/>
          </p15:clr>
        </p15:guide>
        <p15:guide id="52" pos="4627">
          <p15:clr>
            <a:srgbClr val="A4A3A4"/>
          </p15:clr>
        </p15:guide>
        <p15:guide id="53" pos="4736">
          <p15:clr>
            <a:srgbClr val="A4A3A4"/>
          </p15:clr>
        </p15:guide>
        <p15:guide id="54" pos="5078">
          <p15:clr>
            <a:srgbClr val="A4A3A4"/>
          </p15:clr>
        </p15:guide>
        <p15:guide id="55" pos="5184">
          <p15:clr>
            <a:srgbClr val="A4A3A4"/>
          </p15:clr>
        </p15:guide>
        <p15:guide id="56" pos="5530">
          <p15:clr>
            <a:srgbClr val="A4A3A4"/>
          </p15:clr>
        </p15:guide>
        <p15:guide id="57" pos="2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D084"/>
    <a:srgbClr val="538C3F"/>
    <a:srgbClr val="F6B85E"/>
    <a:srgbClr val="FBDFB7"/>
    <a:srgbClr val="68984D"/>
    <a:srgbClr val="A499CA"/>
    <a:srgbClr val="E6E7E8"/>
    <a:srgbClr val="81898E"/>
    <a:srgbClr val="63A74B"/>
    <a:srgbClr val="7CBA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24" autoAdjust="0"/>
    <p:restoredTop sz="94649"/>
  </p:normalViewPr>
  <p:slideViewPr>
    <p:cSldViewPr snapToGrid="0" snapToObjects="1">
      <p:cViewPr varScale="1">
        <p:scale>
          <a:sx n="95" d="100"/>
          <a:sy n="95" d="100"/>
        </p:scale>
        <p:origin x="1156" y="68"/>
      </p:cViewPr>
      <p:guideLst>
        <p:guide orient="horz" pos="2160"/>
        <p:guide pos="3840"/>
        <p:guide orient="horz" pos="4027"/>
        <p:guide orient="horz" pos="283"/>
        <p:guide pos="3841"/>
        <p:guide pos="377"/>
        <p:guide pos="776"/>
        <p:guide pos="975"/>
        <p:guide pos="1373"/>
        <p:guide pos="3343"/>
        <p:guide pos="1565"/>
        <p:guide pos="1963"/>
        <p:guide pos="2156"/>
        <p:guide pos="2547"/>
        <p:guide pos="2752"/>
        <p:guide pos="3755"/>
        <p:guide pos="3933"/>
        <p:guide pos="4331"/>
        <p:guide pos="4523"/>
        <p:guide pos="4928"/>
        <p:guide pos="5148"/>
        <p:guide pos="5512"/>
        <p:guide pos="5711"/>
        <p:guide pos="6108"/>
        <p:guide pos="6300"/>
        <p:guide pos="6705"/>
        <p:guide pos="6891"/>
        <p:guide pos="7296"/>
        <p:guide pos="3151"/>
        <p:guide orient="horz" pos="4017"/>
        <p:guide orient="horz" pos="288"/>
        <p:guide pos="2880"/>
        <p:guide pos="2881"/>
        <p:guide pos="218"/>
        <p:guide pos="559"/>
        <p:guide pos="666"/>
        <p:guide pos="1007"/>
        <p:guide pos="2477"/>
        <p:guide pos="1121"/>
        <p:guide pos="1461"/>
        <p:guide pos="1566"/>
        <p:guide pos="1914"/>
        <p:guide pos="2026"/>
        <p:guide pos="2820"/>
        <p:guide pos="2931"/>
        <p:guide pos="3268"/>
        <p:guide pos="3377"/>
        <p:guide pos="3723"/>
        <p:guide pos="3830"/>
        <p:guide pos="4172"/>
        <p:guide pos="4283"/>
        <p:guide pos="4627"/>
        <p:guide pos="4736"/>
        <p:guide pos="5078"/>
        <p:guide pos="5184"/>
        <p:guide pos="5530"/>
        <p:guide pos="236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Avg</a:t>
            </a:r>
            <a:r>
              <a:rPr lang="en-US" baseline="0"/>
              <a:t> </a:t>
            </a:r>
            <a:r>
              <a:rPr lang="en-US"/>
              <a:t>Underwriting cost = $250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6E48-4DD4-B0F8-A9BA94A070A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6E48-4DD4-B0F8-A9BA94A070A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6E48-4DD4-B0F8-A9BA94A070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6E48-4DD4-B0F8-A9BA94A070AD}"/>
              </c:ext>
            </c:extLst>
          </c:dPt>
          <c:dLbls>
            <c:dLbl>
              <c:idx val="0"/>
              <c:layout>
                <c:manualLayout>
                  <c:x val="-0.21488004140327532"/>
                  <c:y val="3.669566484045602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704210565228638"/>
                      <c:h val="0.162857304707415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E48-4DD4-B0F8-A9BA94A070AD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Sheet1!$A$2:$B$5</c:f>
              <c:multiLvlStrCache>
                <c:ptCount val="4"/>
                <c:lvl>
                  <c:pt idx="0">
                    <c:v>Underwriter Review</c:v>
                  </c:pt>
                  <c:pt idx="1">
                    <c:v>APS</c:v>
                  </c:pt>
                  <c:pt idx="2">
                    <c:v>Lab</c:v>
                  </c:pt>
                  <c:pt idx="3">
                    <c:v>Congitive</c:v>
                  </c:pt>
                </c:lvl>
                <c:lvl>
                  <c:pt idx="0">
                    <c:v>$100 </c:v>
                  </c:pt>
                  <c:pt idx="1">
                    <c:v>$50 </c:v>
                  </c:pt>
                  <c:pt idx="2">
                    <c:v>$50 </c:v>
                  </c:pt>
                  <c:pt idx="3">
                    <c:v>$50 </c:v>
                  </c:pt>
                </c:lvl>
              </c:multiLvlStrCache>
            </c:multiLvl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E48-4DD4-B0F8-A9BA94A070A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617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617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7210E-77D6-8947-A16B-D067175CB260}" type="datetimeFigureOut">
              <a:rPr lang="en-US" smtClean="0"/>
              <a:t>9/10/2016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1725275"/>
            <a:ext cx="3170238" cy="6175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11725275"/>
            <a:ext cx="3170238" cy="6175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E6695-7D64-4548-8A67-4EA531696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63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619363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619363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0721ECD-1ECC-4FEF-BE9F-5FC91DC4732E}" type="datetimeFigureOut">
              <a:rPr lang="en-US" smtClean="0"/>
              <a:t>9/10/2016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1063" y="1543050"/>
            <a:ext cx="5553075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940743"/>
            <a:ext cx="5852160" cy="4860608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725038"/>
            <a:ext cx="3169920" cy="61936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11725038"/>
            <a:ext cx="3169920" cy="61936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95E45E9-8884-4478-B0F3-E9C00EEB2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66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344223"/>
            <a:ext cx="9144000" cy="2522244"/>
          </a:xfrm>
          <a:prstGeom prst="rect">
            <a:avLst/>
          </a:prstGeom>
          <a:gradFill>
            <a:gsLst>
              <a:gs pos="0">
                <a:srgbClr val="538C3F"/>
              </a:gs>
              <a:gs pos="100000">
                <a:srgbClr val="B5D084"/>
              </a:gs>
            </a:gsLst>
            <a:lin ang="18900000" scaled="0"/>
          </a:gradFill>
          <a:ln>
            <a:noFill/>
          </a:ln>
          <a:effectLst>
            <a:innerShdw blurRad="41275" dist="12700" dir="16200000">
              <a:srgbClr val="000000">
                <a:alpha val="95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2566" y="6227233"/>
            <a:ext cx="5164138" cy="376764"/>
          </a:xfrm>
        </p:spPr>
        <p:txBody>
          <a:bodyPr tIns="91440" bIns="91440" anchor="b" anchorCtr="0">
            <a:normAutofit/>
          </a:bodyPr>
          <a:lstStyle>
            <a:lvl1pPr marL="0" indent="0">
              <a:buNone/>
              <a:defRPr sz="2000" baseline="0">
                <a:solidFill>
                  <a:srgbClr val="B5D084"/>
                </a:solidFill>
                <a:latin typeface="Century Gothic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Supporting Title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42566" y="5061947"/>
            <a:ext cx="5164138" cy="1159934"/>
          </a:xfrm>
        </p:spPr>
        <p:txBody>
          <a:bodyPr tIns="91440" bIns="91440" anchor="b" anchorCtr="0"/>
          <a:lstStyle>
            <a:lvl1pPr marL="0" indent="0">
              <a:buNone/>
              <a:defRPr sz="2800" baseline="0">
                <a:solidFill>
                  <a:schemeClr val="bg1"/>
                </a:solidFill>
                <a:latin typeface="Century Gothic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</a:p>
        </p:txBody>
      </p:sp>
      <p:pic>
        <p:nvPicPr>
          <p:cNvPr id="6" name="Picture 5" descr="Daugherty-Business-Solutions-Stacked.pn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2404" y="2382308"/>
            <a:ext cx="2679192" cy="82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729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486" y="804672"/>
            <a:ext cx="8237538" cy="233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D595-847F-4851-8401-0CCBDF44DBB2}" type="datetime1">
              <a:rPr lang="en-US" smtClean="0"/>
              <a:t>9/10/2016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673" y="6434028"/>
            <a:ext cx="524935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4000" cy="795866"/>
          </a:xfrm>
          <a:noFill/>
          <a:effectLst/>
        </p:spPr>
        <p:txBody>
          <a:bodyPr lIns="457200" tIns="457200" rIns="274320" bIns="457200" anchor="ctr" anchorCtr="0">
            <a:noAutofit/>
          </a:bodyPr>
          <a:lstStyle>
            <a:lvl1pPr marL="0" indent="0">
              <a:buNone/>
              <a:defRPr sz="2000" baseline="0">
                <a:solidFill>
                  <a:srgbClr val="538C3F"/>
                </a:solidFill>
                <a:latin typeface="Century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674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04333"/>
            <a:ext cx="4038600" cy="5537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04333"/>
            <a:ext cx="4038600" cy="5537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FB29-F7C9-405C-849A-3AD6AC788A46}" type="datetime1">
              <a:rPr lang="en-US" smtClean="0"/>
              <a:t>9/10/2016</a:t>
            </a:fld>
            <a:endParaRPr lang="en-US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4000" cy="795866"/>
          </a:xfrm>
          <a:noFill/>
          <a:effectLst/>
        </p:spPr>
        <p:txBody>
          <a:bodyPr lIns="457200" tIns="457200" rIns="274320" bIns="457200" anchor="ctr" anchorCtr="0">
            <a:noAutofit/>
          </a:bodyPr>
          <a:lstStyle>
            <a:lvl1pPr marL="0" indent="0">
              <a:buNone/>
              <a:defRPr sz="2000" baseline="0">
                <a:solidFill>
                  <a:srgbClr val="538C3F"/>
                </a:solidFill>
                <a:latin typeface="Century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673" y="6434028"/>
            <a:ext cx="524935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38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-3500" y="0"/>
            <a:ext cx="9147500" cy="6858000"/>
          </a:xfrm>
          <a:prstGeom prst="rect">
            <a:avLst/>
          </a:prstGeom>
          <a:gradFill>
            <a:gsLst>
              <a:gs pos="0">
                <a:srgbClr val="538C3F"/>
              </a:gs>
              <a:gs pos="100000">
                <a:srgbClr val="B5D08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493169" y="2"/>
            <a:ext cx="5568553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161869" y="6441026"/>
            <a:ext cx="524935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768470" y="457201"/>
            <a:ext cx="5017952" cy="5919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345282" y="448063"/>
            <a:ext cx="1974056" cy="761238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B5D084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345282" y="1209302"/>
            <a:ext cx="1974056" cy="1056523"/>
          </a:xfrm>
        </p:spPr>
        <p:txBody>
          <a:bodyPr lIns="0" tIns="118872" rIns="0" bIns="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Daugherty-Business-Solutions-Horz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65" y="6546772"/>
            <a:ext cx="2023533" cy="19596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28865" y="6065183"/>
            <a:ext cx="1756502" cy="31180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700" dirty="0">
                <a:solidFill>
                  <a:schemeClr val="accent2"/>
                </a:solidFill>
                <a:latin typeface="Century Gothic"/>
                <a:cs typeface="Century Gothic"/>
              </a:rPr>
              <a:t>Confidential and Proprietary to Daugherty Business Solutions</a:t>
            </a:r>
          </a:p>
        </p:txBody>
      </p:sp>
    </p:spTree>
    <p:extLst>
      <p:ext uri="{BB962C8B-B14F-4D97-AF65-F5344CB8AC3E}">
        <p14:creationId xmlns:p14="http://schemas.microsoft.com/office/powerpoint/2010/main" val="347246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rgbClr val="B5D084"/>
                </a:solidFill>
                <a:latin typeface="Century Gothic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B5D084"/>
                </a:solidFill>
                <a:latin typeface="Century Gothic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DAD86-A43C-4609-A854-C8A4D3F2FC26}" type="datetime1">
              <a:rPr lang="en-US" smtClean="0"/>
              <a:t>9/10/2016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673" y="6434028"/>
            <a:ext cx="524935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44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4E79E-E9B1-4E36-9783-DCF2A865CEF3}" type="datetime1">
              <a:rPr lang="en-US" smtClean="0"/>
              <a:t>9/10/2016</a:t>
            </a:fld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4000" cy="795866"/>
          </a:xfrm>
          <a:noFill/>
          <a:effectLst/>
        </p:spPr>
        <p:txBody>
          <a:bodyPr lIns="457200" tIns="457200" rIns="274320" bIns="457200" anchor="ctr" anchorCtr="0">
            <a:noAutofit/>
          </a:bodyPr>
          <a:lstStyle>
            <a:lvl1pPr marL="0" indent="0">
              <a:buNone/>
              <a:defRPr sz="2000" baseline="0">
                <a:solidFill>
                  <a:srgbClr val="538C3F"/>
                </a:solidFill>
                <a:latin typeface="Century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673" y="6434028"/>
            <a:ext cx="524935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90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14996-0E90-456E-B518-C5F148D7859B}" type="datetime1">
              <a:rPr lang="en-US" smtClean="0"/>
              <a:t>9/10/2016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673" y="6434028"/>
            <a:ext cx="524935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56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0" i="0">
                <a:solidFill>
                  <a:srgbClr val="538C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7F7B-A0FA-47A1-AA48-6F8C6D337836}" type="datetime1">
              <a:rPr lang="en-US" smtClean="0"/>
              <a:t>9/10/2016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673" y="6434028"/>
            <a:ext cx="524935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51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0" i="0">
                <a:solidFill>
                  <a:srgbClr val="538C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0A945-D094-41B0-BE7F-EE393CF5F972}" type="datetime1">
              <a:rPr lang="en-US" smtClean="0"/>
              <a:t>9/10/2016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673" y="6434028"/>
            <a:ext cx="524935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87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(top left with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4572000" cy="3403600"/>
          </a:xfrm>
          <a:gradFill flip="none" rotWithShape="1">
            <a:gsLst>
              <a:gs pos="0">
                <a:srgbClr val="538C3F"/>
              </a:gs>
              <a:gs pos="100000">
                <a:srgbClr val="B5D084"/>
              </a:gs>
            </a:gsLst>
            <a:lin ang="16200000" scaled="0"/>
            <a:tileRect/>
          </a:gradFill>
          <a:effectLst>
            <a:innerShdw blurRad="41275" dist="12700" dir="18900000">
              <a:srgbClr val="000000">
                <a:alpha val="95000"/>
              </a:srgbClr>
            </a:innerShdw>
          </a:effectLst>
        </p:spPr>
        <p:txBody>
          <a:bodyPr lIns="457200" tIns="457200" rIns="274320" bIns="457200" anchor="b" anchorCtr="0">
            <a:normAutofit/>
          </a:bodyPr>
          <a:lstStyle>
            <a:lvl1pPr marL="0" indent="0" algn="r">
              <a:buNone/>
              <a:defRPr sz="28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721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(top right with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572000" y="0"/>
            <a:ext cx="4572000" cy="3403600"/>
          </a:xfrm>
          <a:gradFill flip="none" rotWithShape="1">
            <a:gsLst>
              <a:gs pos="0">
                <a:srgbClr val="538C3F"/>
              </a:gs>
              <a:gs pos="100000">
                <a:srgbClr val="B5D084"/>
              </a:gs>
            </a:gsLst>
            <a:lin ang="16200000" scaled="0"/>
            <a:tileRect/>
          </a:gradFill>
          <a:effectLst>
            <a:innerShdw blurRad="41275" dist="12700" dir="18900000">
              <a:srgbClr val="000000">
                <a:alpha val="95000"/>
              </a:srgbClr>
            </a:innerShdw>
          </a:effectLst>
        </p:spPr>
        <p:txBody>
          <a:bodyPr lIns="457200" tIns="457200" rIns="274320" bIns="457200" anchor="b" anchorCtr="0">
            <a:norm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7210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(bottom right with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572000" y="3454400"/>
            <a:ext cx="4572000" cy="3403600"/>
          </a:xfrm>
          <a:gradFill flip="none" rotWithShape="1">
            <a:gsLst>
              <a:gs pos="0">
                <a:srgbClr val="538C3F"/>
              </a:gs>
              <a:gs pos="100000">
                <a:srgbClr val="B5D084"/>
              </a:gs>
            </a:gsLst>
            <a:lin ang="16200000" scaled="0"/>
            <a:tileRect/>
          </a:gradFill>
          <a:effectLst>
            <a:innerShdw blurRad="41275" dist="12700" dir="18900000">
              <a:srgbClr val="000000">
                <a:alpha val="95000"/>
              </a:srgbClr>
            </a:innerShdw>
          </a:effectLst>
        </p:spPr>
        <p:txBody>
          <a:bodyPr lIns="457200" tIns="457200" rIns="274320" bIns="457200" anchor="b" anchorCtr="0">
            <a:normAutofit/>
          </a:bodyPr>
          <a:lstStyle>
            <a:lvl1pPr marL="0" indent="0" algn="l">
              <a:buNone/>
              <a:defRPr sz="28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7210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(bottom left with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0" y="3454400"/>
            <a:ext cx="4572000" cy="3403600"/>
          </a:xfrm>
          <a:gradFill flip="none" rotWithShape="1">
            <a:gsLst>
              <a:gs pos="0">
                <a:srgbClr val="538C3F"/>
              </a:gs>
              <a:gs pos="100000">
                <a:srgbClr val="B5D084"/>
              </a:gs>
            </a:gsLst>
            <a:lin ang="16200000" scaled="0"/>
            <a:tileRect/>
          </a:gradFill>
          <a:effectLst>
            <a:innerShdw blurRad="41275" dist="12700" dir="18900000">
              <a:srgbClr val="000000">
                <a:alpha val="95000"/>
              </a:srgbClr>
            </a:innerShdw>
          </a:effectLst>
        </p:spPr>
        <p:txBody>
          <a:bodyPr lIns="457200" tIns="457200" rIns="274320" bIns="457200" anchor="b" anchorCtr="0">
            <a:normAutofit/>
          </a:bodyPr>
          <a:lstStyle>
            <a:lvl1pPr marL="0" indent="0" algn="r">
              <a:buNone/>
              <a:defRPr sz="28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356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(right with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349790"/>
            <a:ext cx="9144000" cy="508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675470" y="2523067"/>
            <a:ext cx="6468533" cy="1811866"/>
          </a:xfrm>
          <a:gradFill flip="none" rotWithShape="1">
            <a:gsLst>
              <a:gs pos="0">
                <a:srgbClr val="538C3F"/>
              </a:gs>
              <a:gs pos="100000">
                <a:srgbClr val="B5D084"/>
              </a:gs>
            </a:gsLst>
            <a:lin ang="16200000" scaled="0"/>
            <a:tileRect/>
          </a:gradFill>
          <a:effectLst>
            <a:innerShdw blurRad="41275" dist="12700" dir="18900000">
              <a:srgbClr val="000000">
                <a:alpha val="95000"/>
              </a:srgbClr>
            </a:innerShdw>
          </a:effectLst>
        </p:spPr>
        <p:txBody>
          <a:bodyPr lIns="457200" tIns="457200" rIns="274320" bIns="457200" anchor="b" anchorCtr="0">
            <a:norm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0756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 (left with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349790"/>
            <a:ext cx="9144000" cy="508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" y="2523067"/>
            <a:ext cx="6468533" cy="1811866"/>
          </a:xfrm>
          <a:gradFill flip="none" rotWithShape="1">
            <a:gsLst>
              <a:gs pos="0">
                <a:srgbClr val="538C3F"/>
              </a:gs>
              <a:gs pos="100000">
                <a:srgbClr val="B5D084"/>
              </a:gs>
            </a:gsLst>
            <a:lin ang="16200000" scaled="0"/>
            <a:tileRect/>
          </a:gradFill>
          <a:effectLst>
            <a:innerShdw blurRad="41275" dist="12700" dir="18900000">
              <a:srgbClr val="000000">
                <a:alpha val="95000"/>
              </a:srgbClr>
            </a:innerShdw>
          </a:effectLst>
        </p:spPr>
        <p:txBody>
          <a:bodyPr lIns="457200" tIns="457200" rIns="274320" bIns="457200" anchor="b" anchorCtr="0">
            <a:normAutofit/>
          </a:bodyPr>
          <a:lstStyle>
            <a:lvl1pPr marL="0" indent="0" algn="r">
              <a:buNone/>
              <a:defRPr sz="28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5173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(Large Ty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0" y="152399"/>
            <a:ext cx="8966200" cy="6705601"/>
          </a:xfrm>
          <a:gradFill flip="none" rotWithShape="1">
            <a:gsLst>
              <a:gs pos="0">
                <a:srgbClr val="538C3F"/>
              </a:gs>
              <a:gs pos="100000">
                <a:srgbClr val="B5D084"/>
              </a:gs>
            </a:gsLst>
            <a:lin ang="16200000" scaled="0"/>
            <a:tileRect/>
          </a:gradFill>
          <a:effectLst>
            <a:innerShdw blurRad="41275" dist="12700" dir="18900000">
              <a:srgbClr val="000000">
                <a:alpha val="95000"/>
              </a:srgbClr>
            </a:innerShdw>
          </a:effectLst>
        </p:spPr>
        <p:txBody>
          <a:bodyPr lIns="457200" tIns="457200" rIns="274320" bIns="457200" anchor="b" anchorCtr="0">
            <a:normAutofit/>
          </a:bodyPr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745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54FF-CB4A-4647-B6F2-65DB16DBEA9E}" type="datetime1">
              <a:rPr lang="en-US" smtClean="0"/>
              <a:t>9/10/2016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673" y="6434028"/>
            <a:ext cx="524935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7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0806"/>
            <a:ext cx="9144000" cy="465667"/>
          </a:xfrm>
          <a:prstGeom prst="rect">
            <a:avLst/>
          </a:prstGeom>
          <a:gradFill>
            <a:gsLst>
              <a:gs pos="0">
                <a:srgbClr val="538C3F"/>
              </a:gs>
              <a:gs pos="100000">
                <a:srgbClr val="B5D084"/>
              </a:gs>
            </a:gsLst>
            <a:lin ang="0" scaled="0"/>
          </a:gradFill>
          <a:ln>
            <a:noFill/>
          </a:ln>
          <a:effectLst>
            <a:innerShdw blurRad="41275" dist="12700" dir="13500000">
              <a:srgbClr val="000000">
                <a:alpha val="95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263" y="449262"/>
            <a:ext cx="8237538" cy="96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263" y="1600201"/>
            <a:ext cx="8237538" cy="233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99808" y="6448325"/>
            <a:ext cx="1083733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Century Gothic"/>
              </a:defRPr>
            </a:lvl1pPr>
          </a:lstStyle>
          <a:p>
            <a:fld id="{D8DDBEF8-FCCA-492B-B91C-6671344F2E84}" type="datetime1">
              <a:rPr lang="en-US" smtClean="0"/>
              <a:pPr/>
              <a:t>9/10/2016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61869" y="6448325"/>
            <a:ext cx="524935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72796" y="6530860"/>
            <a:ext cx="49619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Century Gothic"/>
                <a:cs typeface="Century Gothic"/>
              </a:rPr>
              <a:t>Confidential and Proprietary to Daugherty Business Solutions</a:t>
            </a:r>
          </a:p>
        </p:txBody>
      </p:sp>
      <p:pic>
        <p:nvPicPr>
          <p:cNvPr id="12" name="Picture 11" descr="Daugherty-Business-Solutions-Horz.png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65" y="6532906"/>
            <a:ext cx="2023533" cy="1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8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65" r:id="rId4"/>
    <p:sldLayoutId id="2147483661" r:id="rId5"/>
    <p:sldLayoutId id="2147483662" r:id="rId6"/>
    <p:sldLayoutId id="2147483664" r:id="rId7"/>
    <p:sldLayoutId id="2147483663" r:id="rId8"/>
    <p:sldLayoutId id="2147483651" r:id="rId9"/>
    <p:sldLayoutId id="2147483650" r:id="rId10"/>
    <p:sldLayoutId id="2147483652" r:id="rId11"/>
    <p:sldLayoutId id="2147483668" r:id="rId12"/>
    <p:sldLayoutId id="2147483653" r:id="rId13"/>
    <p:sldLayoutId id="2147483654" r:id="rId14"/>
    <p:sldLayoutId id="2147483655" r:id="rId15"/>
    <p:sldLayoutId id="2147483656" r:id="rId16"/>
    <p:sldLayoutId id="214748365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 baseline="0">
          <a:solidFill>
            <a:srgbClr val="538C3F"/>
          </a:solidFill>
          <a:latin typeface="Century Gothic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 baseline="0">
          <a:solidFill>
            <a:schemeClr val="tx1"/>
          </a:solidFill>
          <a:latin typeface="Constant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tx1">
              <a:lumMod val="50000"/>
              <a:lumOff val="50000"/>
            </a:schemeClr>
          </a:solidFill>
          <a:latin typeface="Constant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 baseline="0">
          <a:solidFill>
            <a:srgbClr val="B5D084"/>
          </a:solidFill>
          <a:latin typeface="Constant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baseline="0">
          <a:solidFill>
            <a:schemeClr val="tx1"/>
          </a:solidFill>
          <a:latin typeface="Constant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baseline="0">
          <a:solidFill>
            <a:schemeClr val="tx1"/>
          </a:solidFill>
          <a:latin typeface="Constant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gif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b="1" dirty="0"/>
              <a:t>Team: The Winners</a:t>
            </a:r>
          </a:p>
        </p:txBody>
      </p:sp>
      <p:pic>
        <p:nvPicPr>
          <p:cNvPr id="123" name="Picture 15" descr="\\daugherty.com\corporate\Marketing\MARCOM\LOGOS\Clients and Potential Clients\rga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3541" y="6504980"/>
            <a:ext cx="642895" cy="24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161869" y="6441026"/>
            <a:ext cx="666299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98394" y="739588"/>
            <a:ext cx="27184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Angel Alex, Daugherty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Angel Lucia, RGA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Angel Joe, Daugherty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Angel Venus, Daugherty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1159" y="2279277"/>
            <a:ext cx="829700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Problem Statement: </a:t>
            </a:r>
          </a:p>
          <a:p>
            <a:r>
              <a:rPr lang="en-US" sz="2400" dirty="0"/>
              <a:t>Wearable devices monitoring is not tied to usage </a:t>
            </a:r>
          </a:p>
          <a:p>
            <a:r>
              <a:rPr lang="en-US" sz="2400" dirty="0"/>
              <a:t>This is one of the top 12 potential problem statements for </a:t>
            </a:r>
            <a:r>
              <a:rPr lang="en-US" sz="2400" dirty="0" err="1"/>
              <a:t>RGAx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711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b="1" dirty="0"/>
              <a:t>Solution Concept</a:t>
            </a:r>
          </a:p>
        </p:txBody>
      </p:sp>
      <p:pic>
        <p:nvPicPr>
          <p:cNvPr id="123" name="Picture 15" descr="\\daugherty.com\corporate\Marketing\MARCOM\LOGOS\Clients and Potential Clients\rga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3541" y="6504980"/>
            <a:ext cx="642895" cy="24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161869" y="6441026"/>
            <a:ext cx="666299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5889811" y="948018"/>
            <a:ext cx="1465730" cy="146573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05" y="795866"/>
            <a:ext cx="4155142" cy="31110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28640" y="948018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Heart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Walking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Running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Calories Burnt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464509" y="836670"/>
            <a:ext cx="1296509" cy="1039188"/>
            <a:chOff x="4464509" y="836670"/>
            <a:chExt cx="1296509" cy="1039188"/>
          </a:xfrm>
        </p:grpSpPr>
        <p:sp>
          <p:nvSpPr>
            <p:cNvPr id="9" name="Arrow: Right 8"/>
            <p:cNvSpPr/>
            <p:nvPr/>
          </p:nvSpPr>
          <p:spPr>
            <a:xfrm>
              <a:off x="4531656" y="1178381"/>
              <a:ext cx="1216959" cy="697477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64509" y="836670"/>
              <a:ext cx="1296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Data uploaded </a:t>
              </a:r>
              <a:br>
                <a:rPr lang="en-US" sz="1400" dirty="0"/>
              </a:br>
              <a:r>
                <a:rPr lang="en-US" sz="1400" dirty="0"/>
                <a:t>to a block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895310" y="2595282"/>
            <a:ext cx="1491892" cy="3423135"/>
            <a:chOff x="5895310" y="2595282"/>
            <a:chExt cx="1491892" cy="3423135"/>
          </a:xfrm>
        </p:grpSpPr>
        <p:grpSp>
          <p:nvGrpSpPr>
            <p:cNvPr id="11" name="Group 10"/>
            <p:cNvGrpSpPr/>
            <p:nvPr/>
          </p:nvGrpSpPr>
          <p:grpSpPr>
            <a:xfrm>
              <a:off x="5895310" y="4912386"/>
              <a:ext cx="1491892" cy="1106031"/>
              <a:chOff x="5712454" y="3687353"/>
              <a:chExt cx="1491892" cy="1106031"/>
            </a:xfrm>
          </p:grpSpPr>
          <p:sp>
            <p:nvSpPr>
              <p:cNvPr id="13" name="Cube 12"/>
              <p:cNvSpPr/>
              <p:nvPr/>
            </p:nvSpPr>
            <p:spPr>
              <a:xfrm>
                <a:off x="5831173" y="3802376"/>
                <a:ext cx="495504" cy="495504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5712454" y="4297880"/>
                <a:ext cx="495504" cy="495504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/>
              <p:cNvSpPr/>
              <p:nvPr/>
            </p:nvSpPr>
            <p:spPr>
              <a:xfrm>
                <a:off x="6210367" y="4179478"/>
                <a:ext cx="495504" cy="495504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6708842" y="4062003"/>
                <a:ext cx="495504" cy="495504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6327842" y="3687353"/>
                <a:ext cx="495504" cy="495504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Down 17"/>
            <p:cNvSpPr/>
            <p:nvPr/>
          </p:nvSpPr>
          <p:spPr>
            <a:xfrm>
              <a:off x="6253448" y="2595282"/>
              <a:ext cx="615388" cy="219870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86" y="5417391"/>
            <a:ext cx="1453548" cy="96524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47" y="4246756"/>
            <a:ext cx="1331259" cy="133125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481204" y="2927431"/>
            <a:ext cx="2161424" cy="2346512"/>
            <a:chOff x="3481204" y="2927431"/>
            <a:chExt cx="2161424" cy="2346512"/>
          </a:xfrm>
        </p:grpSpPr>
        <p:sp>
          <p:nvSpPr>
            <p:cNvPr id="21" name="Arrow: Curved Left 20"/>
            <p:cNvSpPr/>
            <p:nvPr/>
          </p:nvSpPr>
          <p:spPr>
            <a:xfrm>
              <a:off x="3481204" y="2927431"/>
              <a:ext cx="1924515" cy="2346512"/>
            </a:xfrm>
            <a:prstGeom prst="curvedLeftArrow">
              <a:avLst>
                <a:gd name="adj1" fmla="val 18610"/>
                <a:gd name="adj2" fmla="val 31336"/>
                <a:gd name="adj3" fmla="val 25000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lowchart: Summing Junction 21"/>
            <p:cNvSpPr/>
            <p:nvPr/>
          </p:nvSpPr>
          <p:spPr>
            <a:xfrm>
              <a:off x="4814200" y="3652238"/>
              <a:ext cx="828428" cy="741653"/>
            </a:xfrm>
            <a:prstGeom prst="flowChartSummingJunction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833172" y="3160807"/>
            <a:ext cx="2128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Privacy is ensured</a:t>
            </a:r>
          </a:p>
          <a:p>
            <a:endParaRPr lang="en-US" dirty="0"/>
          </a:p>
          <a:p>
            <a:r>
              <a:rPr lang="en-US" dirty="0"/>
              <a:t>Immutable Provence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37866" y="3717704"/>
            <a:ext cx="1348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Helps fight Lack of Trust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79999" y="5316405"/>
            <a:ext cx="156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Enables Standard Uniform Contracts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45098" y="3074247"/>
            <a:ext cx="1960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51% says Privacy is biggest concern</a:t>
            </a:r>
          </a:p>
        </p:txBody>
      </p:sp>
    </p:spTree>
    <p:extLst>
      <p:ext uri="{BB962C8B-B14F-4D97-AF65-F5344CB8AC3E}">
        <p14:creationId xmlns:p14="http://schemas.microsoft.com/office/powerpoint/2010/main" val="265657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2" grpId="0" build="p"/>
      <p:bldP spid="4" grpId="0"/>
      <p:bldP spid="24" grpId="0"/>
      <p:bldP spid="27" grpId="0"/>
      <p:bldP spid="2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962"/>
            <a:ext cx="9144000" cy="517207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195" y="2209447"/>
            <a:ext cx="3674318" cy="21433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b="1" dirty="0"/>
              <a:t>Potential Scaling Opportunities</a:t>
            </a:r>
          </a:p>
        </p:txBody>
      </p:sp>
      <p:pic>
        <p:nvPicPr>
          <p:cNvPr id="123" name="Picture 15" descr="\\daugherty.com\corporate\Marketing\MARCOM\LOGOS\Clients and Potential Clients\rga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3541" y="6504980"/>
            <a:ext cx="642895" cy="24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161869" y="6441026"/>
            <a:ext cx="666299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9620" y="988359"/>
            <a:ext cx="39580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</a:rPr>
              <a:t>Reduces Insurance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Facilitates Usage based Insurance</a:t>
            </a:r>
            <a:br>
              <a:rPr lang="en-US" sz="2000" dirty="0"/>
            </a:br>
            <a:r>
              <a:rPr lang="en-US" sz="2000" dirty="0"/>
              <a:t>(88% of millennials prefer this)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Reduces Healthcare Costs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5648" y="948658"/>
            <a:ext cx="36708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Premium Discounts </a:t>
            </a:r>
            <a:br>
              <a:rPr lang="en-US" sz="2000" dirty="0"/>
            </a:br>
            <a:r>
              <a:rPr lang="en-US" sz="2000" dirty="0"/>
              <a:t>(&gt;50% millennials)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Data Mining for Insurance / </a:t>
            </a:r>
            <a:br>
              <a:rPr lang="en-US" sz="2000" dirty="0"/>
            </a:br>
            <a:r>
              <a:rPr lang="en-US" sz="2000" dirty="0"/>
              <a:t>Data Aggregation for customer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0633" y="4558223"/>
            <a:ext cx="4458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Emergency Health Services for Seniors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Reduced readmissions &amp; emergency </a:t>
            </a:r>
            <a:br>
              <a:rPr lang="en-US" sz="2000" dirty="0"/>
            </a:br>
            <a:r>
              <a:rPr lang="en-US" sz="2000" dirty="0"/>
              <a:t>admissions to hospitals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9620" y="4650557"/>
            <a:ext cx="33300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Accurate Medical Diagnosis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Treatment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Diet Management Plans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9622" y="2377427"/>
            <a:ext cx="76975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125 Million units are expected to be shipped in 2019</a:t>
            </a:r>
          </a:p>
        </p:txBody>
      </p:sp>
    </p:spTree>
    <p:extLst>
      <p:ext uri="{BB962C8B-B14F-4D97-AF65-F5344CB8AC3E}">
        <p14:creationId xmlns:p14="http://schemas.microsoft.com/office/powerpoint/2010/main" val="342291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10" grpId="0"/>
      <p:bldP spid="11" grpId="0"/>
      <p:bldP spid="8" grpId="0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5" descr="\\daugherty.com\corporate\Marketing\MARCOM\LOGOS\Clients and Potential Clients\rga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3541" y="6504980"/>
            <a:ext cx="642895" cy="24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161869" y="6441026"/>
            <a:ext cx="666299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b="1" dirty="0"/>
              <a:t>Savings Insurance Costs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372" y="663150"/>
            <a:ext cx="8204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Risk selection &amp; Underwriting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Info Gathering (Point of customer verification)</a:t>
            </a:r>
          </a:p>
          <a:p>
            <a:pPr marL="285750" indent="-285750">
              <a:buFontTx/>
              <a:buChar char="-"/>
            </a:pPr>
            <a:r>
              <a:rPr lang="en-US" dirty="0"/>
              <a:t>Risk selection and placing risk in class (Point of decision)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0540" y="4582158"/>
            <a:ext cx="8204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70C0"/>
                </a:solidFill>
              </a:rPr>
              <a:t>Think about it!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F0"/>
                </a:solidFill>
              </a:rPr>
              <a:t>More than 40 million adults use wearables in US today.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F0"/>
                </a:solidFill>
              </a:rPr>
              <a:t>48% of those using wearable devices are millennials.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F0"/>
                </a:solidFill>
              </a:rPr>
              <a:t>More than 50% of millennials are willing to share personal wearable data for premium discounts (Usage based Insurance).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F0"/>
                </a:solidFill>
              </a:rPr>
              <a:t>80% of millennials will be buying life insurance as they go thru life changing events. </a:t>
            </a: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099080"/>
              </p:ext>
            </p:extLst>
          </p:nvPr>
        </p:nvGraphicFramePr>
        <p:xfrm>
          <a:off x="420637" y="1602228"/>
          <a:ext cx="3381375" cy="300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4572000" y="1689452"/>
            <a:ext cx="1407929" cy="1253496"/>
            <a:chOff x="4118812" y="1328750"/>
            <a:chExt cx="2324100" cy="22294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8812" y="1328750"/>
              <a:ext cx="2324100" cy="19716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261565" y="3188887"/>
              <a:ext cx="1030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Save $25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24556" y="1158143"/>
            <a:ext cx="1960191" cy="1943706"/>
            <a:chOff x="6824556" y="1541386"/>
            <a:chExt cx="1960191" cy="19437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4556" y="1541386"/>
              <a:ext cx="1960191" cy="161227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947461" y="3115760"/>
              <a:ext cx="1740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200,000 apps/</a:t>
              </a:r>
              <a:r>
                <a:rPr lang="en-US" b="1" dirty="0" err="1"/>
                <a:t>yr</a:t>
              </a:r>
              <a:endParaRPr lang="en-US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898930" y="3370136"/>
            <a:ext cx="2140428" cy="1073496"/>
            <a:chOff x="5677047" y="3296174"/>
            <a:chExt cx="2140428" cy="10734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7047" y="3296174"/>
              <a:ext cx="939309" cy="107349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53237" y="3540534"/>
              <a:ext cx="16642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1"/>
                  </a:solidFill>
                </a:rPr>
                <a:t>5 million</a:t>
              </a:r>
            </a:p>
          </p:txBody>
        </p:sp>
      </p:grpSp>
      <p:sp>
        <p:nvSpPr>
          <p:cNvPr id="17" name="Arrow: Right 16"/>
          <p:cNvSpPr/>
          <p:nvPr/>
        </p:nvSpPr>
        <p:spPr>
          <a:xfrm rot="2708786">
            <a:off x="5677800" y="2732517"/>
            <a:ext cx="777218" cy="4409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/>
          <p:cNvSpPr/>
          <p:nvPr/>
        </p:nvSpPr>
        <p:spPr>
          <a:xfrm rot="18891214" flipH="1">
            <a:off x="6328802" y="2718638"/>
            <a:ext cx="777218" cy="4409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5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Graphic spid="12" grpId="0">
        <p:bldAsOne/>
      </p:bldGraphic>
      <p:bldP spid="17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b="1" dirty="0"/>
              <a:t>Thank you!</a:t>
            </a:r>
          </a:p>
        </p:txBody>
      </p:sp>
      <p:pic>
        <p:nvPicPr>
          <p:cNvPr id="123" name="Picture 15" descr="\\daugherty.com\corporate\Marketing\MARCOM\LOGOS\Clients and Potential Clients\rga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3541" y="6504980"/>
            <a:ext cx="642895" cy="24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161869" y="6441026"/>
            <a:ext cx="666299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02" y="1156448"/>
            <a:ext cx="7661835" cy="43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76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ugherty Layers">
      <a:dk1>
        <a:srgbClr val="81888D"/>
      </a:dk1>
      <a:lt1>
        <a:srgbClr val="FFFFFF"/>
      </a:lt1>
      <a:dk2>
        <a:srgbClr val="919191"/>
      </a:dk2>
      <a:lt2>
        <a:srgbClr val="F0F0F0"/>
      </a:lt2>
      <a:accent1>
        <a:srgbClr val="538B3F"/>
      </a:accent1>
      <a:accent2>
        <a:srgbClr val="B5D083"/>
      </a:accent2>
      <a:accent3>
        <a:srgbClr val="A499CA"/>
      </a:accent3>
      <a:accent4>
        <a:srgbClr val="0A2D4A"/>
      </a:accent4>
      <a:accent5>
        <a:srgbClr val="6990CA"/>
      </a:accent5>
      <a:accent6>
        <a:srgbClr val="81888D"/>
      </a:accent6>
      <a:hlink>
        <a:srgbClr val="7C51A0"/>
      </a:hlink>
      <a:folHlink>
        <a:srgbClr val="A084A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443F918731544B67134549CEA5715" ma:contentTypeVersion="0" ma:contentTypeDescription="Create a new document." ma:contentTypeScope="" ma:versionID="7d053074e00a479bb9993466d048a2d8">
  <xsd:schema xmlns:xsd="http://www.w3.org/2001/XMLSchema" xmlns:xs="http://www.w3.org/2001/XMLSchema" xmlns:p="http://schemas.microsoft.com/office/2006/metadata/properties" xmlns:ns2="7d6d6200-ad71-4931-8337-96be4ca5a7c2" targetNamespace="http://schemas.microsoft.com/office/2006/metadata/properties" ma:root="true" ma:fieldsID="8c4c4a60e686272875b3f193434ea276" ns2:_="">
    <xsd:import namespace="7d6d6200-ad71-4931-8337-96be4ca5a7c2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6d6200-ad71-4931-8337-96be4ca5a7c2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d6d6200-ad71-4931-8337-96be4ca5a7c2">CORPSRASDYZA-75-11</_dlc_DocId>
    <_dlc_DocIdUrl xmlns="7d6d6200-ad71-4931-8337-96be4ca5a7c2">
      <Url>https://connect.daugherty.com/sites/corporate/collateral/_layouts/15/DocIdRedir.aspx?ID=CORPSRASDYZA-75-11</Url>
      <Description>CORPSRASDYZA-75-11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9C5EE670-FE05-46B8-8866-034FEBB53A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C8908B-ADA8-4875-9F91-120651445A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6d6200-ad71-4931-8337-96be4ca5a7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A483ED-A82A-42AE-AB29-1035782267EF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7d6d6200-ad71-4931-8337-96be4ca5a7c2"/>
    <ds:schemaRef ds:uri="http://schemas.microsoft.com/office/2006/metadata/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F2A27825-1C08-4C3E-B7CC-E3BF1561C8B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10940</TotalTime>
  <Words>227</Words>
  <Application>Microsoft Office PowerPoint</Application>
  <PresentationFormat>On-screen Show (4:3)</PresentationFormat>
  <Paragraphs>52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Century Gothic</vt:lpstr>
      <vt:lpstr>Constantia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Passmore</dc:creator>
  <cp:lastModifiedBy>Venus Patel</cp:lastModifiedBy>
  <cp:revision>254</cp:revision>
  <cp:lastPrinted>2016-01-27T21:11:36Z</cp:lastPrinted>
  <dcterms:created xsi:type="dcterms:W3CDTF">2016-01-06T21:22:27Z</dcterms:created>
  <dcterms:modified xsi:type="dcterms:W3CDTF">2016-09-10T15:37:09Z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0x0101007CC443F918731544B67134549CEA5715</vt:lpwstr>
  </property>
  <property fmtid="{D5CDD505-2E9C-101B-9397-08002B2CF9AE}" pid="3" name="_dlc_DocIdItemGuid">
    <vt:lpwstr>3fc91696-5b96-48d6-9ea6-2b340f9bebd2</vt:lpwstr>
  </property>
</Properties>
</file>